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55" r:id="rId5"/>
    <p:sldId id="1157" r:id="rId6"/>
    <p:sldId id="1158" r:id="rId7"/>
    <p:sldId id="1159" r:id="rId8"/>
    <p:sldId id="1160" r:id="rId9"/>
    <p:sldId id="1161" r:id="rId10"/>
    <p:sldId id="1162" r:id="rId11"/>
    <p:sldId id="1156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628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z="2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en-US" altLang="zh-CN" sz="22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869160"/>
            <a:ext cx="1729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haven’t been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296105"/>
            <a:ext cx="114812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考查现在完成时。根据时间状语</a:t>
            </a:r>
            <a:r>
              <a:rPr lang="en-US" altLang="zh-CN" sz="2200" dirty="0">
                <a:cs typeface="Times New Roman" panose="02020603050405020304" pitchFamily="18" charset="0"/>
              </a:rPr>
              <a:t>“since three years ago”</a:t>
            </a:r>
            <a:r>
              <a:rPr lang="zh-CN" altLang="zh-CN" sz="2200" dirty="0">
                <a:cs typeface="Times New Roman" panose="02020603050405020304" pitchFamily="18" charset="0"/>
              </a:rPr>
              <a:t>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此处需要用现在完成时。故填</a:t>
            </a:r>
            <a:r>
              <a:rPr lang="en-US" altLang="zh-CN" sz="2200" dirty="0">
                <a:cs typeface="Times New Roman" panose="02020603050405020304" pitchFamily="18" charset="0"/>
              </a:rPr>
              <a:t>haven’t been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5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Tracy’s parents came back home, she said to them, “Now I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feel sad and lonely, find somebody who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lonelier than yourself and cheer him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 feel all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92896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32512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9.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考查连词。分析句子结构可知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此处为时间状语从句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空处需要一个时间状语从句的引导词。故填</a:t>
            </a:r>
            <a:r>
              <a:rPr lang="en-US" altLang="zh-CN" sz="2400" dirty="0">
                <a:cs typeface="Times New Roman" panose="02020603050405020304" pitchFamily="18" charset="0"/>
              </a:rPr>
              <a:t>when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54846" y="2470847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sadder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02887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考查形容词比较级。根据</a:t>
            </a:r>
            <a:r>
              <a:rPr lang="en-US" altLang="zh-CN" sz="2400" dirty="0">
                <a:cs typeface="Times New Roman" panose="02020603050405020304" pitchFamily="18" charset="0"/>
              </a:rPr>
              <a:t>“than yourself”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此处需用</a:t>
            </a:r>
            <a:r>
              <a:rPr lang="en-US" altLang="zh-CN" sz="2400" dirty="0">
                <a:cs typeface="Times New Roman" panose="02020603050405020304" pitchFamily="18" charset="0"/>
              </a:rPr>
              <a:t>sad</a:t>
            </a:r>
            <a:r>
              <a:rPr lang="zh-CN" altLang="zh-CN" sz="2400" dirty="0">
                <a:cs typeface="Times New Roman" panose="02020603050405020304" pitchFamily="18" charset="0"/>
              </a:rPr>
              <a:t>的比较级形式。故填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sadder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89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本文讲述了在一个雨天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小女孩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独自在家时遇到街头卖艺男孩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的故事。通过两人相遇、玩耍的经历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,Tracy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领悟到帮助比自己更不幸的人能让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自己获得快乐的道理。文章通过简单温馨的故事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传达了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助人即助己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的人生哲理。</a:t>
            </a:r>
            <a:endParaRPr lang="zh-CN" altLang="zh-CN" sz="9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88" y="1003768"/>
            <a:ext cx="10613436" cy="11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rainy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alone in the great city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went to the hospital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oldest boy was 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249289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because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293969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考查连词。此空需要填入一个表示原因的连词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连接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父母去医院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大儿子生病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这两个分句。故填</a:t>
            </a:r>
            <a:r>
              <a:rPr lang="en-US" altLang="zh-CN" sz="2400" dirty="0">
                <a:cs typeface="Times New Roman" panose="02020603050405020304" pitchFamily="18" charset="0"/>
              </a:rPr>
              <a:t>because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985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en-US" altLang="zh-CN" sz="22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883117"/>
            <a:ext cx="998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herself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314004"/>
            <a:ext cx="114812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考查反身代词。</a:t>
            </a:r>
            <a:r>
              <a:rPr lang="en-US" altLang="zh-CN" sz="2200" dirty="0">
                <a:cs typeface="Times New Roman" panose="02020603050405020304" pitchFamily="18" charset="0"/>
              </a:rPr>
              <a:t>say to oneself</a:t>
            </a:r>
            <a:r>
              <a:rPr lang="zh-CN" altLang="zh-CN" sz="2200" dirty="0">
                <a:cs typeface="Times New Roman" panose="02020603050405020304" pitchFamily="18" charset="0"/>
              </a:rPr>
              <a:t>是固定搭配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意为</a:t>
            </a:r>
            <a:r>
              <a:rPr lang="en-US" altLang="zh-CN" sz="2200" dirty="0"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cs typeface="Times New Roman" panose="02020603050405020304" pitchFamily="18" charset="0"/>
              </a:rPr>
              <a:t>自言自语</a:t>
            </a:r>
            <a:r>
              <a:rPr lang="en-US" altLang="zh-CN" sz="2200" dirty="0"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cs typeface="Times New Roman" panose="02020603050405020304" pitchFamily="18" charset="0"/>
              </a:rPr>
              <a:t>。主语是</a:t>
            </a:r>
            <a:r>
              <a:rPr lang="en-US" altLang="zh-CN" sz="2200" dirty="0">
                <a:cs typeface="Times New Roman" panose="02020603050405020304" pitchFamily="18" charset="0"/>
              </a:rPr>
              <a:t>Tracy,</a:t>
            </a:r>
            <a:r>
              <a:rPr lang="zh-CN" altLang="zh-CN" sz="2200" dirty="0">
                <a:cs typeface="Times New Roman" panose="02020603050405020304" pitchFamily="18" charset="0"/>
              </a:rPr>
              <a:t>故此处需要反身代词</a:t>
            </a:r>
            <a:r>
              <a:rPr lang="en-US" altLang="zh-CN" sz="2200" dirty="0">
                <a:cs typeface="Times New Roman" panose="02020603050405020304" pitchFamily="18" charset="0"/>
              </a:rPr>
              <a:t>herself</a:t>
            </a:r>
            <a:r>
              <a:rPr lang="zh-CN" altLang="zh-CN" sz="2200" dirty="0">
                <a:cs typeface="Times New Roman" panose="02020603050405020304" pitchFamily="18" charset="0"/>
              </a:rPr>
              <a:t>。故填</a:t>
            </a:r>
            <a:r>
              <a:rPr lang="en-US" altLang="zh-CN" sz="2200" dirty="0">
                <a:cs typeface="Times New Roman" panose="02020603050405020304" pitchFamily="18" charset="0"/>
              </a:rPr>
              <a:t>herself</a:t>
            </a:r>
            <a:r>
              <a:rPr lang="zh-CN" altLang="zh-CN" sz="2200" dirty="0" smtClean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0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628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sz="2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endParaRPr lang="en-US" altLang="zh-CN" sz="22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1534" y="4823895"/>
            <a:ext cx="15712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was singing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327234"/>
            <a:ext cx="11481215" cy="1043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考查过去进行时。根据上下文可知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此处描述男孩当时正在进行的动作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故用过去进行时。故填</a:t>
            </a:r>
            <a:r>
              <a:rPr lang="en-US" altLang="zh-CN" sz="2200" dirty="0">
                <a:cs typeface="Times New Roman" panose="02020603050405020304" pitchFamily="18" charset="0"/>
              </a:rPr>
              <a:t>was singing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85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en-US" altLang="zh-CN" sz="23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4646" y="5013176"/>
            <a:ext cx="7248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 smtClean="0"/>
              <a:t>play</a:t>
            </a:r>
            <a:endParaRPr lang="zh-CN" altLang="en-US" sz="2300" dirty="0"/>
          </a:p>
        </p:txBody>
      </p:sp>
      <p:sp>
        <p:nvSpPr>
          <p:cNvPr id="8" name="矩形 7"/>
          <p:cNvSpPr/>
          <p:nvPr/>
        </p:nvSpPr>
        <p:spPr>
          <a:xfrm>
            <a:off x="360854" y="5486611"/>
            <a:ext cx="10774912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dirty="0">
                <a:cs typeface="Times New Roman" panose="02020603050405020304" pitchFamily="18" charset="0"/>
              </a:rPr>
              <a:t>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考查动词。此处结构是固定搭配</a:t>
            </a:r>
            <a:r>
              <a:rPr lang="en-US" altLang="zh-CN" sz="2300" dirty="0">
                <a:cs typeface="Times New Roman" panose="02020603050405020304" pitchFamily="18" charset="0"/>
              </a:rPr>
              <a:t>“would do </a:t>
            </a:r>
            <a:r>
              <a:rPr lang="en-US" altLang="zh-CN" sz="2300" dirty="0" err="1">
                <a:cs typeface="Times New Roman" panose="02020603050405020304" pitchFamily="18" charset="0"/>
              </a:rPr>
              <a:t>sth</a:t>
            </a:r>
            <a:r>
              <a:rPr lang="en-US" altLang="zh-CN" sz="2300" dirty="0">
                <a:cs typeface="Times New Roman" panose="02020603050405020304" pitchFamily="18" charset="0"/>
              </a:rPr>
              <a:t>”</a:t>
            </a:r>
            <a:r>
              <a:rPr lang="zh-CN" altLang="zh-CN" sz="2300" dirty="0">
                <a:cs typeface="Times New Roman" panose="02020603050405020304" pitchFamily="18" charset="0"/>
              </a:rPr>
              <a:t>。故填动词原形</a:t>
            </a:r>
            <a:r>
              <a:rPr lang="en-US" altLang="zh-CN" sz="2300" dirty="0">
                <a:cs typeface="Times New Roman" panose="02020603050405020304" pitchFamily="18" charset="0"/>
              </a:rPr>
              <a:t>play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en-US" altLang="zh-CN" sz="23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5072528"/>
            <a:ext cx="57740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the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5488154"/>
            <a:ext cx="10558888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dirty="0">
                <a:cs typeface="Times New Roman" panose="02020603050405020304" pitchFamily="18" charset="0"/>
              </a:rPr>
              <a:t>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考查冠词。此处特指前面提到的那个男孩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需要用定冠词。故填</a:t>
            </a:r>
            <a:r>
              <a:rPr lang="en-US" altLang="zh-CN" sz="2300" dirty="0">
                <a:cs typeface="Times New Roman" panose="02020603050405020304" pitchFamily="18" charset="0"/>
              </a:rPr>
              <a:t>the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92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en-US" altLang="zh-CN" sz="23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5066998"/>
            <a:ext cx="44755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so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5" y="5479101"/>
            <a:ext cx="11485848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dirty="0">
                <a:cs typeface="Times New Roman" panose="02020603050405020304" pitchFamily="18" charset="0"/>
              </a:rPr>
              <a:t>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考查连词。固定结构</a:t>
            </a:r>
            <a:r>
              <a:rPr lang="en-US" altLang="zh-CN" sz="2300" dirty="0">
                <a:cs typeface="Times New Roman" panose="02020603050405020304" pitchFamily="18" charset="0"/>
              </a:rPr>
              <a:t>“so ... that ...”</a:t>
            </a:r>
            <a:r>
              <a:rPr lang="zh-CN" altLang="zh-CN" sz="2300" dirty="0">
                <a:cs typeface="Times New Roman" panose="02020603050405020304" pitchFamily="18" charset="0"/>
              </a:rPr>
              <a:t>表示</a:t>
            </a:r>
            <a:r>
              <a:rPr lang="en-US" altLang="zh-CN" sz="2300" dirty="0">
                <a:cs typeface="Times New Roman" panose="02020603050405020304" pitchFamily="18" charset="0"/>
              </a:rPr>
              <a:t>“</a:t>
            </a:r>
            <a:r>
              <a:rPr lang="zh-CN" altLang="zh-CN" sz="2300" dirty="0">
                <a:cs typeface="Times New Roman" panose="02020603050405020304" pitchFamily="18" charset="0"/>
              </a:rPr>
              <a:t>如此</a:t>
            </a:r>
            <a:r>
              <a:rPr lang="en-US" altLang="zh-CN" sz="2300" dirty="0">
                <a:cs typeface="Times New Roman" panose="02020603050405020304" pitchFamily="18" charset="0"/>
              </a:rPr>
              <a:t>……</a:t>
            </a:r>
            <a:r>
              <a:rPr lang="zh-CN" altLang="zh-CN" sz="2300" dirty="0">
                <a:cs typeface="Times New Roman" panose="02020603050405020304" pitchFamily="18" charset="0"/>
              </a:rPr>
              <a:t>以至于</a:t>
            </a:r>
            <a:r>
              <a:rPr lang="en-US" altLang="zh-CN" sz="2300" dirty="0">
                <a:cs typeface="Times New Roman" panose="02020603050405020304" pitchFamily="18" charset="0"/>
              </a:rPr>
              <a:t>……”</a:t>
            </a:r>
            <a:r>
              <a:rPr lang="zh-CN" altLang="zh-CN" sz="2300" dirty="0">
                <a:cs typeface="Times New Roman" panose="02020603050405020304" pitchFamily="18" charset="0"/>
              </a:rPr>
              <a:t>。故填</a:t>
            </a:r>
            <a:r>
              <a:rPr lang="en-US" altLang="zh-CN" sz="2300" dirty="0">
                <a:cs typeface="Times New Roman" panose="02020603050405020304" pitchFamily="18" charset="0"/>
              </a:rPr>
              <a:t>so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7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boring day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Tracy said 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she heard music 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window and saw a little boy without shoes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playing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asked,“Would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please come in and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soon 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heard it, he felt a little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carpet was warm enough for his poor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Tracy that his name was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Gabby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that he had to go singing from house to house for some money to buy his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games and sang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had cookies very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for your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happy since three years ago,” said the little boy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en-US" altLang="zh-CN" sz="23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5013176"/>
            <a:ext cx="113364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happily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5517232"/>
            <a:ext cx="11481215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dirty="0">
                <a:cs typeface="Times New Roman" panose="02020603050405020304" pitchFamily="18" charset="0"/>
              </a:rPr>
              <a:t>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考查副词。此处需要用副词来修饰动词</a:t>
            </a:r>
            <a:r>
              <a:rPr lang="en-US" altLang="zh-CN" sz="2300" dirty="0">
                <a:cs typeface="Times New Roman" panose="02020603050405020304" pitchFamily="18" charset="0"/>
              </a:rPr>
              <a:t>“had”</a:t>
            </a:r>
            <a:r>
              <a:rPr lang="zh-CN" altLang="zh-CN" sz="2300" dirty="0">
                <a:cs typeface="Times New Roman" panose="02020603050405020304" pitchFamily="18" charset="0"/>
              </a:rPr>
              <a:t>。故填</a:t>
            </a:r>
            <a:r>
              <a:rPr lang="en-US" altLang="zh-CN" sz="2300" dirty="0">
                <a:cs typeface="Times New Roman" panose="02020603050405020304" pitchFamily="18" charset="0"/>
              </a:rPr>
              <a:t>happily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1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416</Words>
  <Application>Microsoft Office PowerPoint</Application>
  <PresentationFormat>自定义</PresentationFormat>
  <Paragraphs>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464</cp:revision>
  <dcterms:created xsi:type="dcterms:W3CDTF">2020-11-06T05:24:00Z</dcterms:created>
  <dcterms:modified xsi:type="dcterms:W3CDTF">2025-09-17T18:51:35Z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